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24" r:id="rId1"/>
  </p:sldMasterIdLst>
  <p:notesMasterIdLst>
    <p:notesMasterId r:id="rId17"/>
  </p:notesMasterIdLst>
  <p:sldIdLst>
    <p:sldId id="256" r:id="rId2"/>
    <p:sldId id="258" r:id="rId3"/>
    <p:sldId id="259" r:id="rId4"/>
    <p:sldId id="282" r:id="rId5"/>
    <p:sldId id="276" r:id="rId6"/>
    <p:sldId id="277" r:id="rId7"/>
    <p:sldId id="278" r:id="rId8"/>
    <p:sldId id="279" r:id="rId9"/>
    <p:sldId id="280" r:id="rId10"/>
    <p:sldId id="281" r:id="rId11"/>
    <p:sldId id="274" r:id="rId12"/>
    <p:sldId id="285" r:id="rId13"/>
    <p:sldId id="286" r:id="rId14"/>
    <p:sldId id="287" r:id="rId15"/>
    <p:sldId id="275" r:id="rId16"/>
  </p:sldIdLst>
  <p:sldSz cx="12192000" cy="6858000"/>
  <p:notesSz cx="6858000" cy="9144000"/>
  <p:embeddedFontLst>
    <p:embeddedFont>
      <p:font typeface="Candara" panose="020E050203030302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FCBD86-6C54-43A1-8FB7-9E39BD8267B5}">
  <a:tblStyle styleId="{6EFCBD86-6C54-43A1-8FB7-9E39BD8267B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31F2236-4D47-4044-8B3C-E9FCA78CBC6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 autoAdjust="0"/>
    <p:restoredTop sz="94646"/>
  </p:normalViewPr>
  <p:slideViewPr>
    <p:cSldViewPr snapToGrid="0">
      <p:cViewPr varScale="1">
        <p:scale>
          <a:sx n="108" d="100"/>
          <a:sy n="108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8607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5350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134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8008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Shape 45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8150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2959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0408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89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3237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7096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3E265-7EDC-4EC1-92E6-77D56CBFF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09F4E-0DBF-4E4C-92DE-68D7FEAC8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D9730-BF86-4801-AC43-6E7DB4E0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EFEDD-7C82-4767-9B72-F16AE5B3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5FFA8-2B1B-4D5F-AC1E-3A3AA9489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78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D079-0C69-442C-9503-0559A612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0226C-D63C-4FA5-947F-7FF0ADA72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7D76C-F900-4211-8C8B-AB23EEBA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05091-E75F-4F6F-8158-DAFA6DBF5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48EAE-F3CE-46FE-A4CE-EDE14524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68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ACDB8F-D0B9-4E69-88D4-A21B635C63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78FE5-54A9-4865-9513-2E9FCCFA3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75400-7467-435D-822E-51D84B5D1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17F79-DF29-4B27-B49D-ACE211B2E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B29DE-20B2-44CF-B927-6666B3E08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75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Image Layouts">
  <p:cSld name="3_Image Layou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6163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pic" idx="2"/>
          </p:nvPr>
        </p:nvSpPr>
        <p:spPr>
          <a:xfrm>
            <a:off x="1028700" y="1485900"/>
            <a:ext cx="2489200" cy="257684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3"/>
          </p:nvPr>
        </p:nvSpPr>
        <p:spPr>
          <a:xfrm>
            <a:off x="3606800" y="1485900"/>
            <a:ext cx="2489200" cy="257684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pic" idx="4"/>
          </p:nvPr>
        </p:nvSpPr>
        <p:spPr>
          <a:xfrm>
            <a:off x="6184900" y="1485900"/>
            <a:ext cx="2489200" cy="257684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pic" idx="5"/>
          </p:nvPr>
        </p:nvSpPr>
        <p:spPr>
          <a:xfrm>
            <a:off x="8763000" y="1485900"/>
            <a:ext cx="2489200" cy="257684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4655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9">
  <p:cSld name="1_9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802814" y="6286012"/>
            <a:ext cx="5509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193970" y="500568"/>
            <a:ext cx="6823315" cy="545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9591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179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4D624-F1C0-47C8-A94B-44DDBBB9D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98A4D-A04F-4DE4-81BB-85ECEF0B0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24C02-4192-454D-81E8-ECC5F34BB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297B9-A358-4D07-92A6-59B1EB82F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E5F0F-0A61-4A84-B8E6-BDB548B91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68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6BC4-3CC7-4395-8690-D8FE4E8FF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399E8-2FB5-45F0-BC98-DCA26251E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48A5F-6E1B-4C75-B9C2-8040D314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9B14-93B4-4102-8CA5-37C5F563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077DB-ADDB-4721-B458-118079394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0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3683-0358-4079-9C64-37F9A6CC7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D9A29-DB8E-4BD8-B10A-781768AE1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A9A05-A40C-4ED7-8360-5AD0E12C6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14676-03A9-4C5C-8228-248942F7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ACD0C-C76E-4B5E-A506-36BD77385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30A8D-2304-4683-A918-9853CD3DC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23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8B103-1846-4461-A551-158DF280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473CF-8B34-41F3-8CFC-AEB4746AB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B1540-EE9A-4CB8-A89D-3E787339F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6A387E-9625-460B-9163-93DFC6773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10D3CE-8940-4DFB-84CA-5A6EDEB5B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0628B2-8752-4D37-99A7-157A3E775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BD24C8-AA25-4207-8FEF-554DBFE7C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AF877F-882B-4391-A6F9-67F75AED0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3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C36B-1F5D-4A53-9E9C-2D0A562EA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E83F58-89CF-42BB-98E2-1E095A602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FA555-1393-4FB6-AE98-0E1ABDF4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3A50CE-21C6-47C9-816F-74AA7D1F8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7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BA5C9-D8CE-484D-B971-1605BDB32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068A98-60D5-439E-B995-1E63B742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E31B6-C7D9-43CB-B78D-CB4451755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3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C0BB-EBB4-42CF-BD8F-EA755A0FC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5361C-7058-46FF-98F5-FF3C16F3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688DB-B6DE-4742-BE0C-1CF81ADAA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3DA99-4593-4064-9902-C129541B6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B513D-3824-4087-B44E-305CA8101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9747C-41D8-46CE-B2A9-76B66127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1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969D2-8D21-48F3-AA65-4D9D19350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4AC526-54F0-455F-B42B-FA60A967F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5092B-79DE-491A-A49D-8FC60E5CC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E9B7B8-1166-4F1B-924D-E6A0A7B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6D0FF-7AA3-4F6B-9AB7-DBD85359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4A180-E5DE-4722-8752-5A10F8E9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98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15E430-47FA-49AA-A15B-9CA4FE69E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8E6FF-58C0-47BF-B1C6-D67259222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CC622-DCD6-403C-BC8D-03CCE781F4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44B82-9F6F-44C3-923E-FBC762893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4311A-F5A1-4539-916B-8C115B4BAF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55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41" r:id="rId14"/>
    <p:sldLayoutId id="2147483942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owerpoint.sage-fox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28341" y="6602820"/>
            <a:ext cx="5176266" cy="255180"/>
          </a:xfrm>
          <a:custGeom>
            <a:avLst/>
            <a:gdLst/>
            <a:ahLst/>
            <a:cxnLst/>
            <a:rect l="0" t="0" r="0" b="0"/>
            <a:pathLst>
              <a:path w="5176266" h="255180" extrusionOk="0">
                <a:moveTo>
                  <a:pt x="1942850" y="0"/>
                </a:moveTo>
                <a:lnTo>
                  <a:pt x="4921086" y="0"/>
                </a:lnTo>
                <a:lnTo>
                  <a:pt x="5176266" y="255180"/>
                </a:lnTo>
                <a:lnTo>
                  <a:pt x="1687671" y="255180"/>
                </a:lnTo>
                <a:close/>
                <a:moveTo>
                  <a:pt x="1656453" y="0"/>
                </a:moveTo>
                <a:lnTo>
                  <a:pt x="1796751" y="0"/>
                </a:lnTo>
                <a:lnTo>
                  <a:pt x="1541571" y="255180"/>
                </a:lnTo>
                <a:lnTo>
                  <a:pt x="1401272" y="255180"/>
                </a:lnTo>
                <a:close/>
                <a:moveTo>
                  <a:pt x="1364630" y="0"/>
                </a:moveTo>
                <a:lnTo>
                  <a:pt x="1510353" y="0"/>
                </a:lnTo>
                <a:lnTo>
                  <a:pt x="1255173" y="255180"/>
                </a:lnTo>
                <a:lnTo>
                  <a:pt x="1109450" y="255180"/>
                </a:lnTo>
                <a:close/>
                <a:moveTo>
                  <a:pt x="255180" y="0"/>
                </a:moveTo>
                <a:lnTo>
                  <a:pt x="1218531" y="0"/>
                </a:lnTo>
                <a:lnTo>
                  <a:pt x="963351" y="255180"/>
                </a:lnTo>
                <a:lnTo>
                  <a:pt x="0" y="255180"/>
                </a:lnTo>
                <a:close/>
              </a:path>
            </a:pathLst>
          </a:custGeom>
          <a:solidFill>
            <a:srgbClr val="FFA803"/>
          </a:solidFill>
          <a:ln w="12700" cap="flat" cmpd="sng">
            <a:solidFill>
              <a:srgbClr val="FFA8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-5400000">
            <a:off x="9376693" y="4033585"/>
            <a:ext cx="5386068" cy="265815"/>
          </a:xfrm>
          <a:custGeom>
            <a:avLst/>
            <a:gdLst/>
            <a:ahLst/>
            <a:cxnLst/>
            <a:rect l="0" t="0" r="0" b="0"/>
            <a:pathLst>
              <a:path w="5386068" h="265815" extrusionOk="0">
                <a:moveTo>
                  <a:pt x="5386068" y="265813"/>
                </a:moveTo>
                <a:lnTo>
                  <a:pt x="5386068" y="265815"/>
                </a:lnTo>
                <a:lnTo>
                  <a:pt x="0" y="265814"/>
                </a:lnTo>
                <a:lnTo>
                  <a:pt x="265814" y="0"/>
                </a:lnTo>
                <a:lnTo>
                  <a:pt x="3499257" y="1"/>
                </a:lnTo>
                <a:lnTo>
                  <a:pt x="3233446" y="265813"/>
                </a:lnTo>
                <a:close/>
              </a:path>
            </a:pathLst>
          </a:custGeom>
          <a:solidFill>
            <a:srgbClr val="3EB8CD"/>
          </a:solidFill>
          <a:ln w="12700" cap="flat" cmpd="sng">
            <a:solidFill>
              <a:srgbClr val="3EB8C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6802662" y="0"/>
            <a:ext cx="5394479" cy="265814"/>
          </a:xfrm>
          <a:custGeom>
            <a:avLst/>
            <a:gdLst/>
            <a:ahLst/>
            <a:cxnLst/>
            <a:rect l="0" t="0" r="0" b="0"/>
            <a:pathLst>
              <a:path w="5394479" h="265814" extrusionOk="0">
                <a:moveTo>
                  <a:pt x="1124312" y="265814"/>
                </a:moveTo>
                <a:lnTo>
                  <a:pt x="0" y="265814"/>
                </a:lnTo>
                <a:lnTo>
                  <a:pt x="265814" y="0"/>
                </a:lnTo>
                <a:lnTo>
                  <a:pt x="1390126" y="0"/>
                </a:lnTo>
                <a:close/>
                <a:moveTo>
                  <a:pt x="1410710" y="265814"/>
                </a:moveTo>
                <a:lnTo>
                  <a:pt x="1270412" y="265814"/>
                </a:lnTo>
                <a:lnTo>
                  <a:pt x="1536225" y="0"/>
                </a:lnTo>
                <a:lnTo>
                  <a:pt x="1676523" y="0"/>
                </a:lnTo>
                <a:close/>
                <a:moveTo>
                  <a:pt x="1702532" y="265814"/>
                </a:moveTo>
                <a:lnTo>
                  <a:pt x="1556809" y="265814"/>
                </a:lnTo>
                <a:lnTo>
                  <a:pt x="1822623" y="0"/>
                </a:lnTo>
                <a:lnTo>
                  <a:pt x="1968346" y="0"/>
                </a:lnTo>
                <a:close/>
                <a:moveTo>
                  <a:pt x="5394479" y="265814"/>
                </a:moveTo>
                <a:lnTo>
                  <a:pt x="1848631" y="265814"/>
                </a:lnTo>
                <a:lnTo>
                  <a:pt x="2114445" y="0"/>
                </a:lnTo>
                <a:lnTo>
                  <a:pt x="5327726" y="0"/>
                </a:lnTo>
                <a:lnTo>
                  <a:pt x="5005636" y="265813"/>
                </a:lnTo>
                <a:lnTo>
                  <a:pt x="5394479" y="265813"/>
                </a:lnTo>
                <a:close/>
              </a:path>
            </a:pathLst>
          </a:custGeom>
          <a:solidFill>
            <a:srgbClr val="85C401"/>
          </a:solidFill>
          <a:ln w="12700" cap="flat" cmpd="sng">
            <a:solidFill>
              <a:srgbClr val="85C4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/>
          <p:nvPr/>
        </p:nvSpPr>
        <p:spPr>
          <a:xfrm rot="10800000">
            <a:off x="11930400" y="0"/>
            <a:ext cx="272232" cy="3626080"/>
          </a:xfrm>
          <a:custGeom>
            <a:avLst/>
            <a:gdLst/>
            <a:ahLst/>
            <a:cxnLst/>
            <a:rect l="0" t="0" r="0" b="0"/>
            <a:pathLst>
              <a:path w="272232" h="3626080" extrusionOk="0">
                <a:moveTo>
                  <a:pt x="6418" y="3626080"/>
                </a:moveTo>
                <a:lnTo>
                  <a:pt x="0" y="3626080"/>
                </a:lnTo>
                <a:lnTo>
                  <a:pt x="0" y="3360266"/>
                </a:lnTo>
                <a:lnTo>
                  <a:pt x="1" y="3360266"/>
                </a:lnTo>
                <a:lnTo>
                  <a:pt x="1" y="0"/>
                </a:lnTo>
                <a:lnTo>
                  <a:pt x="265815" y="265814"/>
                </a:lnTo>
                <a:lnTo>
                  <a:pt x="265815" y="3360266"/>
                </a:lnTo>
                <a:lnTo>
                  <a:pt x="272232" y="3360266"/>
                </a:lnTo>
                <a:close/>
              </a:path>
            </a:pathLst>
          </a:custGeom>
          <a:solidFill>
            <a:srgbClr val="85C401"/>
          </a:solidFill>
          <a:ln w="12700" cap="flat" cmpd="sng">
            <a:solidFill>
              <a:srgbClr val="85C4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-972" y="3624317"/>
            <a:ext cx="289669" cy="3244317"/>
          </a:xfrm>
          <a:custGeom>
            <a:avLst/>
            <a:gdLst/>
            <a:ahLst/>
            <a:cxnLst/>
            <a:rect l="0" t="0" r="0" b="0"/>
            <a:pathLst>
              <a:path w="289669" h="3244317" extrusionOk="0">
                <a:moveTo>
                  <a:pt x="265815" y="0"/>
                </a:moveTo>
                <a:lnTo>
                  <a:pt x="265815" y="2978503"/>
                </a:lnTo>
                <a:lnTo>
                  <a:pt x="289669" y="2978503"/>
                </a:lnTo>
                <a:lnTo>
                  <a:pt x="23855" y="3244317"/>
                </a:lnTo>
                <a:lnTo>
                  <a:pt x="0" y="3244317"/>
                </a:lnTo>
                <a:lnTo>
                  <a:pt x="0" y="2978503"/>
                </a:lnTo>
                <a:lnTo>
                  <a:pt x="1" y="2978503"/>
                </a:lnTo>
                <a:lnTo>
                  <a:pt x="1" y="221228"/>
                </a:lnTo>
                <a:lnTo>
                  <a:pt x="265814" y="1859"/>
                </a:lnTo>
                <a:lnTo>
                  <a:pt x="265814" y="0"/>
                </a:lnTo>
                <a:close/>
              </a:path>
            </a:pathLst>
          </a:custGeom>
          <a:solidFill>
            <a:srgbClr val="FFA803"/>
          </a:solidFill>
          <a:ln w="12700" cap="flat" cmpd="sng">
            <a:solidFill>
              <a:srgbClr val="FFA8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/>
          <p:nvPr/>
        </p:nvSpPr>
        <p:spPr>
          <a:xfrm rot="5400000">
            <a:off x="-1762500" y="1786607"/>
            <a:ext cx="3820466" cy="276146"/>
          </a:xfrm>
          <a:custGeom>
            <a:avLst/>
            <a:gdLst/>
            <a:ahLst/>
            <a:cxnLst/>
            <a:rect l="0" t="0" r="0" b="0"/>
            <a:pathLst>
              <a:path w="3820466" h="276146" extrusionOk="0">
                <a:moveTo>
                  <a:pt x="0" y="276146"/>
                </a:moveTo>
                <a:lnTo>
                  <a:pt x="0" y="274237"/>
                </a:lnTo>
                <a:lnTo>
                  <a:pt x="254244" y="19993"/>
                </a:lnTo>
                <a:lnTo>
                  <a:pt x="248720" y="19993"/>
                </a:lnTo>
                <a:lnTo>
                  <a:pt x="248720" y="2648"/>
                </a:lnTo>
                <a:lnTo>
                  <a:pt x="251368" y="0"/>
                </a:lnTo>
                <a:lnTo>
                  <a:pt x="251368" y="10332"/>
                </a:lnTo>
                <a:lnTo>
                  <a:pt x="3601096" y="10332"/>
                </a:lnTo>
                <a:lnTo>
                  <a:pt x="3820466" y="276146"/>
                </a:lnTo>
                <a:close/>
              </a:path>
            </a:pathLst>
          </a:custGeom>
          <a:solidFill>
            <a:srgbClr val="FF2B2A"/>
          </a:solidFill>
          <a:ln w="12700" cap="flat" cmpd="sng">
            <a:solidFill>
              <a:srgbClr val="FF2B2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/>
          <p:nvPr/>
        </p:nvSpPr>
        <p:spPr>
          <a:xfrm rot="-5400000">
            <a:off x="8189744" y="2849907"/>
            <a:ext cx="766735" cy="7259045"/>
          </a:xfrm>
          <a:custGeom>
            <a:avLst/>
            <a:gdLst/>
            <a:ahLst/>
            <a:cxnLst/>
            <a:rect l="0" t="0" r="0" b="0"/>
            <a:pathLst>
              <a:path w="766735" h="7259045" extrusionOk="0">
                <a:moveTo>
                  <a:pt x="766735" y="4626272"/>
                </a:moveTo>
                <a:lnTo>
                  <a:pt x="766735" y="4772372"/>
                </a:lnTo>
                <a:lnTo>
                  <a:pt x="265815" y="4271451"/>
                </a:lnTo>
                <a:lnTo>
                  <a:pt x="265815" y="4411750"/>
                </a:lnTo>
                <a:lnTo>
                  <a:pt x="766734" y="4912669"/>
                </a:lnTo>
                <a:lnTo>
                  <a:pt x="766734" y="5058768"/>
                </a:lnTo>
                <a:lnTo>
                  <a:pt x="265815" y="4557849"/>
                </a:lnTo>
                <a:lnTo>
                  <a:pt x="265815" y="6993231"/>
                </a:lnTo>
                <a:lnTo>
                  <a:pt x="274189" y="6993231"/>
                </a:lnTo>
                <a:lnTo>
                  <a:pt x="8375" y="7259045"/>
                </a:lnTo>
                <a:lnTo>
                  <a:pt x="0" y="7259045"/>
                </a:lnTo>
                <a:lnTo>
                  <a:pt x="0" y="6993231"/>
                </a:lnTo>
                <a:lnTo>
                  <a:pt x="1" y="6993231"/>
                </a:lnTo>
                <a:lnTo>
                  <a:pt x="1" y="265814"/>
                </a:lnTo>
                <a:lnTo>
                  <a:pt x="265815" y="0"/>
                </a:lnTo>
                <a:lnTo>
                  <a:pt x="265815" y="3833530"/>
                </a:lnTo>
                <a:lnTo>
                  <a:pt x="766734" y="4334448"/>
                </a:lnTo>
                <a:lnTo>
                  <a:pt x="766733" y="4480547"/>
                </a:lnTo>
                <a:lnTo>
                  <a:pt x="265815" y="3979629"/>
                </a:lnTo>
                <a:lnTo>
                  <a:pt x="265815" y="4125351"/>
                </a:lnTo>
                <a:close/>
              </a:path>
            </a:pathLst>
          </a:custGeom>
          <a:solidFill>
            <a:srgbClr val="3EB8CD"/>
          </a:solidFill>
          <a:ln w="12700" cap="flat" cmpd="sng">
            <a:solidFill>
              <a:srgbClr val="3EB8C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/>
          <p:nvPr/>
        </p:nvSpPr>
        <p:spPr>
          <a:xfrm rot="5400000">
            <a:off x="3203142" y="-3205791"/>
            <a:ext cx="786192" cy="7192477"/>
          </a:xfrm>
          <a:custGeom>
            <a:avLst/>
            <a:gdLst/>
            <a:ahLst/>
            <a:cxnLst/>
            <a:rect l="0" t="0" r="0" b="0"/>
            <a:pathLst>
              <a:path w="786192" h="7192477" extrusionOk="0">
                <a:moveTo>
                  <a:pt x="0" y="7192477"/>
                </a:moveTo>
                <a:lnTo>
                  <a:pt x="0" y="6926663"/>
                </a:lnTo>
                <a:lnTo>
                  <a:pt x="1" y="6926663"/>
                </a:lnTo>
                <a:lnTo>
                  <a:pt x="1" y="0"/>
                </a:lnTo>
                <a:lnTo>
                  <a:pt x="265815" y="322091"/>
                </a:lnTo>
                <a:lnTo>
                  <a:pt x="265815" y="3248509"/>
                </a:lnTo>
                <a:lnTo>
                  <a:pt x="786192" y="3768886"/>
                </a:lnTo>
                <a:lnTo>
                  <a:pt x="786192" y="3914985"/>
                </a:lnTo>
                <a:lnTo>
                  <a:pt x="265815" y="3394608"/>
                </a:lnTo>
                <a:lnTo>
                  <a:pt x="265815" y="3534907"/>
                </a:lnTo>
                <a:lnTo>
                  <a:pt x="786192" y="4055283"/>
                </a:lnTo>
                <a:lnTo>
                  <a:pt x="786192" y="4201383"/>
                </a:lnTo>
                <a:lnTo>
                  <a:pt x="265815" y="3681006"/>
                </a:lnTo>
                <a:lnTo>
                  <a:pt x="265815" y="3826729"/>
                </a:lnTo>
                <a:lnTo>
                  <a:pt x="786192" y="4347105"/>
                </a:lnTo>
                <a:lnTo>
                  <a:pt x="786192" y="4493205"/>
                </a:lnTo>
                <a:lnTo>
                  <a:pt x="265815" y="3972828"/>
                </a:lnTo>
                <a:lnTo>
                  <a:pt x="265815" y="6926663"/>
                </a:lnTo>
                <a:lnTo>
                  <a:pt x="271339" y="6926663"/>
                </a:lnTo>
                <a:lnTo>
                  <a:pt x="17095" y="7180907"/>
                </a:lnTo>
                <a:lnTo>
                  <a:pt x="17095" y="7191238"/>
                </a:lnTo>
                <a:lnTo>
                  <a:pt x="29791" y="7191238"/>
                </a:lnTo>
                <a:lnTo>
                  <a:pt x="29791" y="7192477"/>
                </a:lnTo>
                <a:close/>
              </a:path>
            </a:pathLst>
          </a:custGeom>
          <a:solidFill>
            <a:srgbClr val="FF2B2A"/>
          </a:solidFill>
          <a:ln w="12700" cap="flat" cmpd="sng">
            <a:solidFill>
              <a:srgbClr val="FF2B2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" name="Shape 120"/>
          <p:cNvGrpSpPr/>
          <p:nvPr/>
        </p:nvGrpSpPr>
        <p:grpSpPr>
          <a:xfrm>
            <a:off x="3516098" y="2531775"/>
            <a:ext cx="5405816" cy="1816055"/>
            <a:chOff x="2928728" y="1660334"/>
            <a:chExt cx="6160474" cy="2069578"/>
          </a:xfrm>
        </p:grpSpPr>
        <p:sp>
          <p:nvSpPr>
            <p:cNvPr id="121" name="Shape 121"/>
            <p:cNvSpPr/>
            <p:nvPr/>
          </p:nvSpPr>
          <p:spPr>
            <a:xfrm>
              <a:off x="3045167" y="1660334"/>
              <a:ext cx="6044035" cy="2069578"/>
            </a:xfrm>
            <a:prstGeom prst="roundRect">
              <a:avLst>
                <a:gd name="adj" fmla="val 4263"/>
              </a:avLst>
            </a:prstGeom>
            <a:solidFill>
              <a:schemeClr val="lt1">
                <a:alpha val="40000"/>
              </a:schemeClr>
            </a:solidFill>
            <a:ln w="9525" cap="flat" cmpd="sng">
              <a:solidFill>
                <a:schemeClr val="lt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Shape 122"/>
            <p:cNvGrpSpPr/>
            <p:nvPr/>
          </p:nvGrpSpPr>
          <p:grpSpPr>
            <a:xfrm>
              <a:off x="4958226" y="3315055"/>
              <a:ext cx="3942806" cy="355081"/>
              <a:chOff x="6992749" y="5867519"/>
              <a:chExt cx="3942806" cy="355081"/>
            </a:xfrm>
          </p:grpSpPr>
          <p:grpSp>
            <p:nvGrpSpPr>
              <p:cNvPr id="123" name="Shape 123"/>
              <p:cNvGrpSpPr/>
              <p:nvPr/>
            </p:nvGrpSpPr>
            <p:grpSpPr>
              <a:xfrm>
                <a:off x="6992749" y="6131160"/>
                <a:ext cx="3942806" cy="91440"/>
                <a:chOff x="6093111" y="3591987"/>
                <a:chExt cx="2628537" cy="91440"/>
              </a:xfrm>
            </p:grpSpPr>
            <p:sp>
              <p:nvSpPr>
                <p:cNvPr id="124" name="Shape 124"/>
                <p:cNvSpPr/>
                <p:nvPr/>
              </p:nvSpPr>
              <p:spPr>
                <a:xfrm>
                  <a:off x="6093111" y="3591987"/>
                  <a:ext cx="655320" cy="91440"/>
                </a:xfrm>
                <a:prstGeom prst="rect">
                  <a:avLst/>
                </a:prstGeom>
                <a:solidFill>
                  <a:srgbClr val="FF2B2A"/>
                </a:solidFill>
                <a:ln>
                  <a:noFill/>
                </a:ln>
                <a:effectLst>
                  <a:outerShdw blurRad="50800" dist="38100" dir="162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Shape 125"/>
                <p:cNvSpPr/>
                <p:nvPr/>
              </p:nvSpPr>
              <p:spPr>
                <a:xfrm>
                  <a:off x="6748431" y="3591987"/>
                  <a:ext cx="655320" cy="91440"/>
                </a:xfrm>
                <a:prstGeom prst="rect">
                  <a:avLst/>
                </a:prstGeom>
                <a:solidFill>
                  <a:srgbClr val="FFA803"/>
                </a:solidFill>
                <a:ln>
                  <a:noFill/>
                </a:ln>
                <a:effectLst>
                  <a:outerShdw blurRad="50800" dist="38100" dir="162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Shape 126"/>
                <p:cNvSpPr/>
                <p:nvPr/>
              </p:nvSpPr>
              <p:spPr>
                <a:xfrm>
                  <a:off x="7403751" y="3591987"/>
                  <a:ext cx="655320" cy="91440"/>
                </a:xfrm>
                <a:prstGeom prst="rect">
                  <a:avLst/>
                </a:prstGeom>
                <a:solidFill>
                  <a:srgbClr val="3EB8CD"/>
                </a:solidFill>
                <a:ln>
                  <a:noFill/>
                </a:ln>
                <a:effectLst>
                  <a:outerShdw blurRad="50800" dist="38100" dir="162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Shape 127"/>
                <p:cNvSpPr/>
                <p:nvPr/>
              </p:nvSpPr>
              <p:spPr>
                <a:xfrm>
                  <a:off x="8066328" y="3591987"/>
                  <a:ext cx="655320" cy="91440"/>
                </a:xfrm>
                <a:prstGeom prst="rect">
                  <a:avLst/>
                </a:prstGeom>
                <a:solidFill>
                  <a:srgbClr val="FFA803"/>
                </a:solidFill>
                <a:ln>
                  <a:noFill/>
                </a:ln>
                <a:effectLst>
                  <a:outerShdw blurRad="50800" dist="38100" dir="16200000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8" name="Shape 128"/>
              <p:cNvGrpSpPr/>
              <p:nvPr/>
            </p:nvGrpSpPr>
            <p:grpSpPr>
              <a:xfrm>
                <a:off x="6993975" y="5867519"/>
                <a:ext cx="3930727" cy="315676"/>
                <a:chOff x="5753514" y="5578313"/>
                <a:chExt cx="4492260" cy="360773"/>
              </a:xfrm>
            </p:grpSpPr>
            <p:sp>
              <p:nvSpPr>
                <p:cNvPr id="129" name="Shape 129"/>
                <p:cNvSpPr/>
                <p:nvPr/>
              </p:nvSpPr>
              <p:spPr>
                <a:xfrm>
                  <a:off x="5753514" y="5612150"/>
                  <a:ext cx="4492260" cy="261257"/>
                </a:xfrm>
                <a:prstGeom prst="rect">
                  <a:avLst/>
                </a:prstGeom>
                <a:solidFill>
                  <a:schemeClr val="lt1">
                    <a:alpha val="40000"/>
                  </a:scheme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 b="0" i="0" u="none" strike="noStrike" cap="non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Shape 130">
                  <a:hlinkClick r:id="rId3"/>
                </p:cNvPr>
                <p:cNvSpPr txBox="1"/>
                <p:nvPr/>
              </p:nvSpPr>
              <p:spPr>
                <a:xfrm>
                  <a:off x="5928243" y="5578313"/>
                  <a:ext cx="2858264" cy="3607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1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1" u="none" strike="noStrike" cap="none" dirty="0">
                      <a:solidFill>
                        <a:srgbClr val="56595E"/>
                      </a:solidFill>
                      <a:latin typeface="Candara"/>
                      <a:ea typeface="Candara"/>
                      <a:cs typeface="Candara"/>
                      <a:sym typeface="Candara"/>
                    </a:rPr>
                    <a:t>CSE686– April </a:t>
                  </a:r>
                  <a:r>
                    <a:rPr lang="en-US" sz="1200" i="1" dirty="0">
                      <a:solidFill>
                        <a:srgbClr val="56595E"/>
                      </a:solidFill>
                      <a:latin typeface="Candara"/>
                      <a:ea typeface="Candara"/>
                      <a:cs typeface="Candara"/>
                      <a:sym typeface="Candara"/>
                    </a:rPr>
                    <a:t>30 </a:t>
                  </a:r>
                  <a:r>
                    <a:rPr lang="en-US" sz="1200" b="0" i="1" u="none" strike="noStrike" cap="none" dirty="0">
                      <a:solidFill>
                        <a:srgbClr val="56595E"/>
                      </a:solidFill>
                      <a:latin typeface="Candara"/>
                      <a:ea typeface="Candara"/>
                      <a:cs typeface="Candara"/>
                      <a:sym typeface="Candara"/>
                    </a:rPr>
                    <a:t>2018</a:t>
                  </a:r>
                  <a:endParaRPr dirty="0"/>
                </a:p>
              </p:txBody>
            </p:sp>
          </p:grpSp>
        </p:grpSp>
        <p:sp>
          <p:nvSpPr>
            <p:cNvPr id="131" name="Shape 131"/>
            <p:cNvSpPr txBox="1"/>
            <p:nvPr/>
          </p:nvSpPr>
          <p:spPr>
            <a:xfrm>
              <a:off x="2928728" y="1979549"/>
              <a:ext cx="6044035" cy="15082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1">
              <a:noAutofit/>
            </a:bodyPr>
            <a:lstStyle/>
            <a:p>
              <a:pPr lvl="0" algn="ctr"/>
              <a:r>
                <a:rPr lang="en-US" altLang="zh-CN" sz="4000" dirty="0"/>
                <a:t>Syracuse Hospital management system</a:t>
              </a:r>
              <a:endParaRPr dirty="0"/>
            </a:p>
          </p:txBody>
        </p:sp>
      </p:grpSp>
      <p:sp>
        <p:nvSpPr>
          <p:cNvPr id="132" name="Shape 132"/>
          <p:cNvSpPr txBox="1"/>
          <p:nvPr/>
        </p:nvSpPr>
        <p:spPr>
          <a:xfrm>
            <a:off x="9440774" y="4166492"/>
            <a:ext cx="4723164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By,</a:t>
            </a:r>
            <a:endParaRPr dirty="0"/>
          </a:p>
          <a:p>
            <a:r>
              <a:rPr lang="en-US" altLang="zh-CN" dirty="0" err="1"/>
              <a:t>Ziqi</a:t>
            </a:r>
            <a:r>
              <a:rPr lang="en-US" altLang="zh-CN" dirty="0"/>
              <a:t> Wang</a:t>
            </a:r>
          </a:p>
          <a:p>
            <a:r>
              <a:rPr lang="en-US" altLang="zh-CN" dirty="0" err="1"/>
              <a:t>Xiaojun</a:t>
            </a:r>
            <a:r>
              <a:rPr lang="en-US" altLang="zh-CN" dirty="0"/>
              <a:t> Zhang</a:t>
            </a:r>
          </a:p>
          <a:p>
            <a:r>
              <a:rPr lang="en-US" altLang="zh-CN" dirty="0" err="1"/>
              <a:t>Yufei</a:t>
            </a:r>
            <a:r>
              <a:rPr lang="en-US" altLang="zh-CN" dirty="0"/>
              <a:t> Fang</a:t>
            </a:r>
          </a:p>
          <a:p>
            <a:r>
              <a:rPr lang="en-US" altLang="zh-CN" dirty="0"/>
              <a:t>Yue Zhao</a:t>
            </a:r>
          </a:p>
          <a:p>
            <a:r>
              <a:rPr lang="en-US" altLang="zh-CN" dirty="0"/>
              <a:t>Chenyang Du</a:t>
            </a:r>
          </a:p>
          <a:p>
            <a:r>
              <a:rPr lang="en-US" altLang="zh-CN" dirty="0" err="1"/>
              <a:t>Huiyuan</a:t>
            </a:r>
            <a:r>
              <a:rPr lang="en-US" altLang="zh-CN" dirty="0"/>
              <a:t> Li</a:t>
            </a:r>
          </a:p>
          <a:p>
            <a:r>
              <a:rPr lang="en-US" altLang="zh-CN" dirty="0"/>
              <a:t>Haiyang Zhang</a:t>
            </a:r>
          </a:p>
          <a:p>
            <a:r>
              <a:rPr lang="en-US" altLang="zh-CN" dirty="0" err="1"/>
              <a:t>Hanyi</a:t>
            </a:r>
            <a:r>
              <a:rPr lang="en-US" altLang="zh-CN" dirty="0"/>
              <a:t> Li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9330CF-FD7E-4D99-8F0E-3D76F2BADDFE}"/>
              </a:ext>
            </a:extLst>
          </p:cNvPr>
          <p:cNvSpPr/>
          <p:nvPr/>
        </p:nvSpPr>
        <p:spPr>
          <a:xfrm>
            <a:off x="914400" y="777179"/>
            <a:ext cx="17328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/>
              <a:t>Work flow</a:t>
            </a:r>
            <a:endParaRPr lang="zh-CN" altLang="en-US" sz="2800" b="1" dirty="0"/>
          </a:p>
        </p:txBody>
      </p:sp>
      <p:graphicFrame>
        <p:nvGraphicFramePr>
          <p:cNvPr id="4" name="对象 4">
            <a:extLst>
              <a:ext uri="{FF2B5EF4-FFF2-40B4-BE49-F238E27FC236}">
                <a16:creationId xmlns:a16="http://schemas.microsoft.com/office/drawing/2014/main" id="{43B5E0CD-FA0E-4D37-ADF0-F793029A05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9637803"/>
              </p:ext>
            </p:extLst>
          </p:nvPr>
        </p:nvGraphicFramePr>
        <p:xfrm>
          <a:off x="3642509" y="459859"/>
          <a:ext cx="6070834" cy="61966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Acrobat Document" r:id="rId4" imgW="5516596" imgH="5630913" progId="AcroExch.Document.DC">
                  <p:embed/>
                </p:oleObj>
              </mc:Choice>
              <mc:Fallback>
                <p:oleObj name="Acrobat Document" r:id="rId4" imgW="5516596" imgH="5630913" progId="AcroExch.Document.DC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2509" y="459859"/>
                        <a:ext cx="6070834" cy="61966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061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Shape 430"/>
          <p:cNvGrpSpPr/>
          <p:nvPr/>
        </p:nvGrpSpPr>
        <p:grpSpPr>
          <a:xfrm>
            <a:off x="1792749" y="4635582"/>
            <a:ext cx="2376021" cy="1326088"/>
            <a:chOff x="6804029" y="534479"/>
            <a:chExt cx="2376021" cy="1326088"/>
          </a:xfrm>
        </p:grpSpPr>
        <p:sp>
          <p:nvSpPr>
            <p:cNvPr id="431" name="Shape 431"/>
            <p:cNvSpPr/>
            <p:nvPr/>
          </p:nvSpPr>
          <p:spPr>
            <a:xfrm>
              <a:off x="6804029" y="534479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FFA80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6804029" y="947780"/>
              <a:ext cx="2376021" cy="912787"/>
            </a:xfrm>
            <a:custGeom>
              <a:avLst/>
              <a:gdLst/>
              <a:ahLst/>
              <a:cxnLst/>
              <a:rect l="0" t="0" r="0" b="0"/>
              <a:pathLst>
                <a:path w="1882" h="723" extrusionOk="0">
                  <a:moveTo>
                    <a:pt x="0" y="0"/>
                  </a:moveTo>
                  <a:lnTo>
                    <a:pt x="1882" y="0"/>
                  </a:lnTo>
                  <a:lnTo>
                    <a:pt x="1882" y="365"/>
                  </a:lnTo>
                  <a:lnTo>
                    <a:pt x="1877" y="398"/>
                  </a:lnTo>
                  <a:lnTo>
                    <a:pt x="1867" y="430"/>
                  </a:lnTo>
                  <a:lnTo>
                    <a:pt x="1848" y="460"/>
                  </a:lnTo>
                  <a:lnTo>
                    <a:pt x="1823" y="491"/>
                  </a:lnTo>
                  <a:lnTo>
                    <a:pt x="1791" y="519"/>
                  </a:lnTo>
                  <a:lnTo>
                    <a:pt x="1753" y="546"/>
                  </a:lnTo>
                  <a:lnTo>
                    <a:pt x="1710" y="572"/>
                  </a:lnTo>
                  <a:lnTo>
                    <a:pt x="1660" y="596"/>
                  </a:lnTo>
                  <a:lnTo>
                    <a:pt x="1606" y="618"/>
                  </a:lnTo>
                  <a:lnTo>
                    <a:pt x="1547" y="639"/>
                  </a:lnTo>
                  <a:lnTo>
                    <a:pt x="1483" y="658"/>
                  </a:lnTo>
                  <a:lnTo>
                    <a:pt x="1416" y="674"/>
                  </a:lnTo>
                  <a:lnTo>
                    <a:pt x="1344" y="688"/>
                  </a:lnTo>
                  <a:lnTo>
                    <a:pt x="1269" y="701"/>
                  </a:lnTo>
                  <a:lnTo>
                    <a:pt x="1190" y="710"/>
                  </a:lnTo>
                  <a:lnTo>
                    <a:pt x="1110" y="717"/>
                  </a:lnTo>
                  <a:lnTo>
                    <a:pt x="1026" y="722"/>
                  </a:lnTo>
                  <a:lnTo>
                    <a:pt x="940" y="723"/>
                  </a:lnTo>
                  <a:lnTo>
                    <a:pt x="855" y="722"/>
                  </a:lnTo>
                  <a:lnTo>
                    <a:pt x="772" y="717"/>
                  </a:lnTo>
                  <a:lnTo>
                    <a:pt x="690" y="710"/>
                  </a:lnTo>
                  <a:lnTo>
                    <a:pt x="613" y="701"/>
                  </a:lnTo>
                  <a:lnTo>
                    <a:pt x="537" y="688"/>
                  </a:lnTo>
                  <a:lnTo>
                    <a:pt x="466" y="674"/>
                  </a:lnTo>
                  <a:lnTo>
                    <a:pt x="398" y="658"/>
                  </a:lnTo>
                  <a:lnTo>
                    <a:pt x="335" y="639"/>
                  </a:lnTo>
                  <a:lnTo>
                    <a:pt x="275" y="618"/>
                  </a:lnTo>
                  <a:lnTo>
                    <a:pt x="221" y="596"/>
                  </a:lnTo>
                  <a:lnTo>
                    <a:pt x="172" y="572"/>
                  </a:lnTo>
                  <a:lnTo>
                    <a:pt x="128" y="546"/>
                  </a:lnTo>
                  <a:lnTo>
                    <a:pt x="91" y="519"/>
                  </a:lnTo>
                  <a:lnTo>
                    <a:pt x="58" y="491"/>
                  </a:lnTo>
                  <a:lnTo>
                    <a:pt x="34" y="460"/>
                  </a:lnTo>
                  <a:lnTo>
                    <a:pt x="15" y="430"/>
                  </a:lnTo>
                  <a:lnTo>
                    <a:pt x="3" y="398"/>
                  </a:lnTo>
                  <a:lnTo>
                    <a:pt x="0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003"/>
            </a:solidFill>
            <a:ln>
              <a:noFill/>
            </a:ln>
            <a:effectLst>
              <a:outerShdw blurRad="50800" dist="38100" dir="8100000" algn="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Shape 433"/>
            <p:cNvSpPr/>
            <p:nvPr/>
          </p:nvSpPr>
          <p:spPr>
            <a:xfrm>
              <a:off x="6804029" y="547797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FFA80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4" name="Shape 434"/>
          <p:cNvGrpSpPr/>
          <p:nvPr/>
        </p:nvGrpSpPr>
        <p:grpSpPr>
          <a:xfrm>
            <a:off x="1005335" y="3239052"/>
            <a:ext cx="2376021" cy="1326088"/>
            <a:chOff x="6804029" y="534479"/>
            <a:chExt cx="2376021" cy="1326088"/>
          </a:xfrm>
        </p:grpSpPr>
        <p:sp>
          <p:nvSpPr>
            <p:cNvPr id="435" name="Shape 435"/>
            <p:cNvSpPr/>
            <p:nvPr/>
          </p:nvSpPr>
          <p:spPr>
            <a:xfrm>
              <a:off x="6804029" y="534479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3EB8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Shape 436"/>
            <p:cNvSpPr/>
            <p:nvPr/>
          </p:nvSpPr>
          <p:spPr>
            <a:xfrm>
              <a:off x="6804029" y="947780"/>
              <a:ext cx="2376021" cy="912787"/>
            </a:xfrm>
            <a:custGeom>
              <a:avLst/>
              <a:gdLst/>
              <a:ahLst/>
              <a:cxnLst/>
              <a:rect l="0" t="0" r="0" b="0"/>
              <a:pathLst>
                <a:path w="1882" h="723" extrusionOk="0">
                  <a:moveTo>
                    <a:pt x="0" y="0"/>
                  </a:moveTo>
                  <a:lnTo>
                    <a:pt x="1882" y="0"/>
                  </a:lnTo>
                  <a:lnTo>
                    <a:pt x="1882" y="365"/>
                  </a:lnTo>
                  <a:lnTo>
                    <a:pt x="1877" y="398"/>
                  </a:lnTo>
                  <a:lnTo>
                    <a:pt x="1867" y="430"/>
                  </a:lnTo>
                  <a:lnTo>
                    <a:pt x="1848" y="460"/>
                  </a:lnTo>
                  <a:lnTo>
                    <a:pt x="1823" y="491"/>
                  </a:lnTo>
                  <a:lnTo>
                    <a:pt x="1791" y="519"/>
                  </a:lnTo>
                  <a:lnTo>
                    <a:pt x="1753" y="546"/>
                  </a:lnTo>
                  <a:lnTo>
                    <a:pt x="1710" y="572"/>
                  </a:lnTo>
                  <a:lnTo>
                    <a:pt x="1660" y="596"/>
                  </a:lnTo>
                  <a:lnTo>
                    <a:pt x="1606" y="618"/>
                  </a:lnTo>
                  <a:lnTo>
                    <a:pt x="1547" y="639"/>
                  </a:lnTo>
                  <a:lnTo>
                    <a:pt x="1483" y="658"/>
                  </a:lnTo>
                  <a:lnTo>
                    <a:pt x="1416" y="674"/>
                  </a:lnTo>
                  <a:lnTo>
                    <a:pt x="1344" y="688"/>
                  </a:lnTo>
                  <a:lnTo>
                    <a:pt x="1269" y="701"/>
                  </a:lnTo>
                  <a:lnTo>
                    <a:pt x="1190" y="710"/>
                  </a:lnTo>
                  <a:lnTo>
                    <a:pt x="1110" y="717"/>
                  </a:lnTo>
                  <a:lnTo>
                    <a:pt x="1026" y="722"/>
                  </a:lnTo>
                  <a:lnTo>
                    <a:pt x="940" y="723"/>
                  </a:lnTo>
                  <a:lnTo>
                    <a:pt x="855" y="722"/>
                  </a:lnTo>
                  <a:lnTo>
                    <a:pt x="772" y="717"/>
                  </a:lnTo>
                  <a:lnTo>
                    <a:pt x="690" y="710"/>
                  </a:lnTo>
                  <a:lnTo>
                    <a:pt x="613" y="701"/>
                  </a:lnTo>
                  <a:lnTo>
                    <a:pt x="537" y="688"/>
                  </a:lnTo>
                  <a:lnTo>
                    <a:pt x="466" y="674"/>
                  </a:lnTo>
                  <a:lnTo>
                    <a:pt x="398" y="658"/>
                  </a:lnTo>
                  <a:lnTo>
                    <a:pt x="335" y="639"/>
                  </a:lnTo>
                  <a:lnTo>
                    <a:pt x="275" y="618"/>
                  </a:lnTo>
                  <a:lnTo>
                    <a:pt x="221" y="596"/>
                  </a:lnTo>
                  <a:lnTo>
                    <a:pt x="172" y="572"/>
                  </a:lnTo>
                  <a:lnTo>
                    <a:pt x="128" y="546"/>
                  </a:lnTo>
                  <a:lnTo>
                    <a:pt x="91" y="519"/>
                  </a:lnTo>
                  <a:lnTo>
                    <a:pt x="58" y="491"/>
                  </a:lnTo>
                  <a:lnTo>
                    <a:pt x="34" y="460"/>
                  </a:lnTo>
                  <a:lnTo>
                    <a:pt x="15" y="430"/>
                  </a:lnTo>
                  <a:lnTo>
                    <a:pt x="3" y="398"/>
                  </a:lnTo>
                  <a:lnTo>
                    <a:pt x="0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9AA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Shape 437"/>
            <p:cNvSpPr/>
            <p:nvPr/>
          </p:nvSpPr>
          <p:spPr>
            <a:xfrm>
              <a:off x="6804029" y="547797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3EB8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8" name="Shape 438"/>
          <p:cNvGrpSpPr/>
          <p:nvPr/>
        </p:nvGrpSpPr>
        <p:grpSpPr>
          <a:xfrm>
            <a:off x="1792749" y="1797112"/>
            <a:ext cx="2376021" cy="1326088"/>
            <a:chOff x="6804029" y="534479"/>
            <a:chExt cx="2376021" cy="1326088"/>
          </a:xfrm>
        </p:grpSpPr>
        <p:sp>
          <p:nvSpPr>
            <p:cNvPr id="439" name="Shape 439"/>
            <p:cNvSpPr/>
            <p:nvPr/>
          </p:nvSpPr>
          <p:spPr>
            <a:xfrm>
              <a:off x="6804029" y="534479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85C40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Shape 440"/>
            <p:cNvSpPr/>
            <p:nvPr/>
          </p:nvSpPr>
          <p:spPr>
            <a:xfrm>
              <a:off x="6804029" y="947780"/>
              <a:ext cx="2376021" cy="912787"/>
            </a:xfrm>
            <a:custGeom>
              <a:avLst/>
              <a:gdLst/>
              <a:ahLst/>
              <a:cxnLst/>
              <a:rect l="0" t="0" r="0" b="0"/>
              <a:pathLst>
                <a:path w="1882" h="723" extrusionOk="0">
                  <a:moveTo>
                    <a:pt x="0" y="0"/>
                  </a:moveTo>
                  <a:lnTo>
                    <a:pt x="1882" y="0"/>
                  </a:lnTo>
                  <a:lnTo>
                    <a:pt x="1882" y="365"/>
                  </a:lnTo>
                  <a:lnTo>
                    <a:pt x="1877" y="398"/>
                  </a:lnTo>
                  <a:lnTo>
                    <a:pt x="1867" y="430"/>
                  </a:lnTo>
                  <a:lnTo>
                    <a:pt x="1848" y="460"/>
                  </a:lnTo>
                  <a:lnTo>
                    <a:pt x="1823" y="491"/>
                  </a:lnTo>
                  <a:lnTo>
                    <a:pt x="1791" y="519"/>
                  </a:lnTo>
                  <a:lnTo>
                    <a:pt x="1753" y="546"/>
                  </a:lnTo>
                  <a:lnTo>
                    <a:pt x="1710" y="572"/>
                  </a:lnTo>
                  <a:lnTo>
                    <a:pt x="1660" y="596"/>
                  </a:lnTo>
                  <a:lnTo>
                    <a:pt x="1606" y="618"/>
                  </a:lnTo>
                  <a:lnTo>
                    <a:pt x="1547" y="639"/>
                  </a:lnTo>
                  <a:lnTo>
                    <a:pt x="1483" y="658"/>
                  </a:lnTo>
                  <a:lnTo>
                    <a:pt x="1416" y="674"/>
                  </a:lnTo>
                  <a:lnTo>
                    <a:pt x="1344" y="688"/>
                  </a:lnTo>
                  <a:lnTo>
                    <a:pt x="1269" y="701"/>
                  </a:lnTo>
                  <a:lnTo>
                    <a:pt x="1190" y="710"/>
                  </a:lnTo>
                  <a:lnTo>
                    <a:pt x="1110" y="717"/>
                  </a:lnTo>
                  <a:lnTo>
                    <a:pt x="1026" y="722"/>
                  </a:lnTo>
                  <a:lnTo>
                    <a:pt x="940" y="723"/>
                  </a:lnTo>
                  <a:lnTo>
                    <a:pt x="855" y="722"/>
                  </a:lnTo>
                  <a:lnTo>
                    <a:pt x="772" y="717"/>
                  </a:lnTo>
                  <a:lnTo>
                    <a:pt x="690" y="710"/>
                  </a:lnTo>
                  <a:lnTo>
                    <a:pt x="613" y="701"/>
                  </a:lnTo>
                  <a:lnTo>
                    <a:pt x="537" y="688"/>
                  </a:lnTo>
                  <a:lnTo>
                    <a:pt x="466" y="674"/>
                  </a:lnTo>
                  <a:lnTo>
                    <a:pt x="398" y="658"/>
                  </a:lnTo>
                  <a:lnTo>
                    <a:pt x="335" y="639"/>
                  </a:lnTo>
                  <a:lnTo>
                    <a:pt x="275" y="618"/>
                  </a:lnTo>
                  <a:lnTo>
                    <a:pt x="221" y="596"/>
                  </a:lnTo>
                  <a:lnTo>
                    <a:pt x="172" y="572"/>
                  </a:lnTo>
                  <a:lnTo>
                    <a:pt x="128" y="546"/>
                  </a:lnTo>
                  <a:lnTo>
                    <a:pt x="91" y="519"/>
                  </a:lnTo>
                  <a:lnTo>
                    <a:pt x="58" y="491"/>
                  </a:lnTo>
                  <a:lnTo>
                    <a:pt x="34" y="460"/>
                  </a:lnTo>
                  <a:lnTo>
                    <a:pt x="15" y="430"/>
                  </a:lnTo>
                  <a:lnTo>
                    <a:pt x="3" y="398"/>
                  </a:lnTo>
                  <a:lnTo>
                    <a:pt x="0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9C01"/>
            </a:solidFill>
            <a:ln>
              <a:noFill/>
            </a:ln>
            <a:effectLst>
              <a:outerShdw blurRad="50800" dist="38100" dir="8100000" algn="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6804029" y="547797"/>
              <a:ext cx="2376021" cy="902687"/>
            </a:xfrm>
            <a:custGeom>
              <a:avLst/>
              <a:gdLst/>
              <a:ahLst/>
              <a:cxnLst/>
              <a:rect l="0" t="0" r="0" b="0"/>
              <a:pathLst>
                <a:path w="1882" h="715" extrusionOk="0">
                  <a:moveTo>
                    <a:pt x="941" y="0"/>
                  </a:moveTo>
                  <a:lnTo>
                    <a:pt x="1027" y="1"/>
                  </a:lnTo>
                  <a:lnTo>
                    <a:pt x="1110" y="6"/>
                  </a:lnTo>
                  <a:lnTo>
                    <a:pt x="1192" y="13"/>
                  </a:lnTo>
                  <a:lnTo>
                    <a:pt x="1270" y="22"/>
                  </a:lnTo>
                  <a:lnTo>
                    <a:pt x="1345" y="34"/>
                  </a:lnTo>
                  <a:lnTo>
                    <a:pt x="1416" y="49"/>
                  </a:lnTo>
                  <a:lnTo>
                    <a:pt x="1483" y="65"/>
                  </a:lnTo>
                  <a:lnTo>
                    <a:pt x="1547" y="84"/>
                  </a:lnTo>
                  <a:lnTo>
                    <a:pt x="1607" y="105"/>
                  </a:lnTo>
                  <a:lnTo>
                    <a:pt x="1661" y="127"/>
                  </a:lnTo>
                  <a:lnTo>
                    <a:pt x="1710" y="151"/>
                  </a:lnTo>
                  <a:lnTo>
                    <a:pt x="1753" y="177"/>
                  </a:lnTo>
                  <a:lnTo>
                    <a:pt x="1791" y="204"/>
                  </a:lnTo>
                  <a:lnTo>
                    <a:pt x="1823" y="233"/>
                  </a:lnTo>
                  <a:lnTo>
                    <a:pt x="1848" y="263"/>
                  </a:lnTo>
                  <a:lnTo>
                    <a:pt x="1867" y="293"/>
                  </a:lnTo>
                  <a:lnTo>
                    <a:pt x="1879" y="324"/>
                  </a:lnTo>
                  <a:lnTo>
                    <a:pt x="1882" y="357"/>
                  </a:lnTo>
                  <a:lnTo>
                    <a:pt x="1879" y="389"/>
                  </a:lnTo>
                  <a:lnTo>
                    <a:pt x="1867" y="422"/>
                  </a:lnTo>
                  <a:lnTo>
                    <a:pt x="1848" y="452"/>
                  </a:lnTo>
                  <a:lnTo>
                    <a:pt x="1823" y="482"/>
                  </a:lnTo>
                  <a:lnTo>
                    <a:pt x="1791" y="510"/>
                  </a:lnTo>
                  <a:lnTo>
                    <a:pt x="1753" y="538"/>
                  </a:lnTo>
                  <a:lnTo>
                    <a:pt x="1710" y="564"/>
                  </a:lnTo>
                  <a:lnTo>
                    <a:pt x="1661" y="588"/>
                  </a:lnTo>
                  <a:lnTo>
                    <a:pt x="1607" y="610"/>
                  </a:lnTo>
                  <a:lnTo>
                    <a:pt x="1547" y="631"/>
                  </a:lnTo>
                  <a:lnTo>
                    <a:pt x="1483" y="650"/>
                  </a:lnTo>
                  <a:lnTo>
                    <a:pt x="1416" y="666"/>
                  </a:lnTo>
                  <a:lnTo>
                    <a:pt x="1345" y="680"/>
                  </a:lnTo>
                  <a:lnTo>
                    <a:pt x="1270" y="693"/>
                  </a:lnTo>
                  <a:lnTo>
                    <a:pt x="1192" y="702"/>
                  </a:lnTo>
                  <a:lnTo>
                    <a:pt x="1110" y="709"/>
                  </a:lnTo>
                  <a:lnTo>
                    <a:pt x="1027" y="714"/>
                  </a:lnTo>
                  <a:lnTo>
                    <a:pt x="941" y="715"/>
                  </a:lnTo>
                  <a:lnTo>
                    <a:pt x="856" y="714"/>
                  </a:lnTo>
                  <a:lnTo>
                    <a:pt x="772" y="709"/>
                  </a:lnTo>
                  <a:lnTo>
                    <a:pt x="691" y="702"/>
                  </a:lnTo>
                  <a:lnTo>
                    <a:pt x="613" y="693"/>
                  </a:lnTo>
                  <a:lnTo>
                    <a:pt x="537" y="680"/>
                  </a:lnTo>
                  <a:lnTo>
                    <a:pt x="466" y="666"/>
                  </a:lnTo>
                  <a:lnTo>
                    <a:pt x="399" y="650"/>
                  </a:lnTo>
                  <a:lnTo>
                    <a:pt x="335" y="631"/>
                  </a:lnTo>
                  <a:lnTo>
                    <a:pt x="276" y="610"/>
                  </a:lnTo>
                  <a:lnTo>
                    <a:pt x="221" y="588"/>
                  </a:lnTo>
                  <a:lnTo>
                    <a:pt x="172" y="564"/>
                  </a:lnTo>
                  <a:lnTo>
                    <a:pt x="129" y="538"/>
                  </a:lnTo>
                  <a:lnTo>
                    <a:pt x="91" y="510"/>
                  </a:lnTo>
                  <a:lnTo>
                    <a:pt x="60" y="482"/>
                  </a:lnTo>
                  <a:lnTo>
                    <a:pt x="34" y="452"/>
                  </a:lnTo>
                  <a:lnTo>
                    <a:pt x="15" y="422"/>
                  </a:lnTo>
                  <a:lnTo>
                    <a:pt x="4" y="389"/>
                  </a:lnTo>
                  <a:lnTo>
                    <a:pt x="0" y="357"/>
                  </a:lnTo>
                  <a:lnTo>
                    <a:pt x="4" y="324"/>
                  </a:lnTo>
                  <a:lnTo>
                    <a:pt x="15" y="293"/>
                  </a:lnTo>
                  <a:lnTo>
                    <a:pt x="34" y="263"/>
                  </a:lnTo>
                  <a:lnTo>
                    <a:pt x="60" y="233"/>
                  </a:lnTo>
                  <a:lnTo>
                    <a:pt x="91" y="204"/>
                  </a:lnTo>
                  <a:lnTo>
                    <a:pt x="129" y="177"/>
                  </a:lnTo>
                  <a:lnTo>
                    <a:pt x="172" y="151"/>
                  </a:lnTo>
                  <a:lnTo>
                    <a:pt x="221" y="127"/>
                  </a:lnTo>
                  <a:lnTo>
                    <a:pt x="276" y="105"/>
                  </a:lnTo>
                  <a:lnTo>
                    <a:pt x="335" y="84"/>
                  </a:lnTo>
                  <a:lnTo>
                    <a:pt x="399" y="65"/>
                  </a:lnTo>
                  <a:lnTo>
                    <a:pt x="466" y="49"/>
                  </a:lnTo>
                  <a:lnTo>
                    <a:pt x="537" y="34"/>
                  </a:lnTo>
                  <a:lnTo>
                    <a:pt x="613" y="22"/>
                  </a:lnTo>
                  <a:lnTo>
                    <a:pt x="691" y="13"/>
                  </a:lnTo>
                  <a:lnTo>
                    <a:pt x="772" y="6"/>
                  </a:lnTo>
                  <a:lnTo>
                    <a:pt x="856" y="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85C40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42" name="Shape 442"/>
          <p:cNvCxnSpPr>
            <a:cxnSpLocks/>
          </p:cNvCxnSpPr>
          <p:nvPr/>
        </p:nvCxnSpPr>
        <p:spPr>
          <a:xfrm>
            <a:off x="4512977" y="2382524"/>
            <a:ext cx="818148" cy="0"/>
          </a:xfrm>
          <a:prstGeom prst="straightConnector1">
            <a:avLst/>
          </a:prstGeom>
          <a:noFill/>
          <a:ln w="9525" cap="flat" cmpd="sng">
            <a:solidFill>
              <a:srgbClr val="56595E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3" name="Shape 443"/>
          <p:cNvCxnSpPr>
            <a:cxnSpLocks/>
          </p:cNvCxnSpPr>
          <p:nvPr/>
        </p:nvCxnSpPr>
        <p:spPr>
          <a:xfrm>
            <a:off x="3727835" y="3973315"/>
            <a:ext cx="1120210" cy="0"/>
          </a:xfrm>
          <a:prstGeom prst="straightConnector1">
            <a:avLst/>
          </a:prstGeom>
          <a:noFill/>
          <a:ln w="9525" cap="flat" cmpd="sng">
            <a:solidFill>
              <a:srgbClr val="56595E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4" name="Shape 444"/>
          <p:cNvCxnSpPr>
            <a:cxnSpLocks/>
          </p:cNvCxnSpPr>
          <p:nvPr/>
        </p:nvCxnSpPr>
        <p:spPr>
          <a:xfrm>
            <a:off x="4515250" y="5366031"/>
            <a:ext cx="971150" cy="0"/>
          </a:xfrm>
          <a:prstGeom prst="straightConnector1">
            <a:avLst/>
          </a:prstGeom>
          <a:noFill/>
          <a:ln w="9525" cap="flat" cmpd="sng">
            <a:solidFill>
              <a:srgbClr val="56595E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45" name="Shape 445"/>
          <p:cNvSpPr txBox="1"/>
          <p:nvPr/>
        </p:nvSpPr>
        <p:spPr>
          <a:xfrm>
            <a:off x="5424616" y="1399944"/>
            <a:ext cx="6487115" cy="196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85C401"/>
                </a:solidFill>
                <a:latin typeface="Candara"/>
                <a:ea typeface="Candara"/>
                <a:cs typeface="Candara"/>
                <a:sym typeface="Candara"/>
              </a:rPr>
              <a:t>Log management</a:t>
            </a:r>
            <a:endParaRPr sz="2800" dirty="0"/>
          </a:p>
        </p:txBody>
      </p:sp>
      <p:sp>
        <p:nvSpPr>
          <p:cNvPr id="446" name="Shape 446"/>
          <p:cNvSpPr txBox="1"/>
          <p:nvPr/>
        </p:nvSpPr>
        <p:spPr>
          <a:xfrm>
            <a:off x="5194524" y="3184858"/>
            <a:ext cx="6647705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3EB8CD"/>
                </a:solidFill>
                <a:latin typeface="Candara"/>
                <a:ea typeface="Candara"/>
                <a:cs typeface="Candara"/>
                <a:sym typeface="Candara"/>
              </a:rPr>
              <a:t>Coherence and practical</a:t>
            </a:r>
            <a:endParaRPr sz="2800" dirty="0"/>
          </a:p>
        </p:txBody>
      </p:sp>
      <p:sp>
        <p:nvSpPr>
          <p:cNvPr id="447" name="Shape 447"/>
          <p:cNvSpPr txBox="1"/>
          <p:nvPr/>
        </p:nvSpPr>
        <p:spPr>
          <a:xfrm>
            <a:off x="5486400" y="4563697"/>
            <a:ext cx="4534459" cy="2151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A803"/>
                </a:solidFill>
                <a:latin typeface="Candara"/>
                <a:ea typeface="Candara"/>
                <a:cs typeface="Candara"/>
                <a:sym typeface="Candara"/>
              </a:rPr>
              <a:t>Security</a:t>
            </a:r>
            <a:endParaRPr sz="2800" dirty="0"/>
          </a:p>
          <a:p>
            <a:pPr lvl="0">
              <a:spcBef>
                <a:spcPts val="260"/>
              </a:spcBef>
            </a:pPr>
            <a:r>
              <a:rPr lang="en-US" sz="2400" dirty="0"/>
              <a:t>Our system focus on solving computer security problems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 sz="1600" b="1" dirty="0">
              <a:solidFill>
                <a:srgbClr val="FFA803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448" name="Shape 448"/>
          <p:cNvGrpSpPr/>
          <p:nvPr/>
        </p:nvGrpSpPr>
        <p:grpSpPr>
          <a:xfrm>
            <a:off x="3341511" y="258228"/>
            <a:ext cx="5508978" cy="954108"/>
            <a:chOff x="3341511" y="258228"/>
            <a:chExt cx="5508978" cy="954108"/>
          </a:xfrm>
        </p:grpSpPr>
        <p:sp>
          <p:nvSpPr>
            <p:cNvPr id="449" name="Shape 449"/>
            <p:cNvSpPr txBox="1"/>
            <p:nvPr/>
          </p:nvSpPr>
          <p:spPr>
            <a:xfrm>
              <a:off x="3341511" y="258228"/>
              <a:ext cx="5508978" cy="769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 algn="ctr"/>
              <a:r>
                <a:rPr lang="en-US" sz="3200" b="1" dirty="0"/>
                <a:t>Features and Advantages</a:t>
              </a:r>
              <a:endParaRPr sz="3200" b="1" dirty="0"/>
            </a:p>
          </p:txBody>
        </p:sp>
        <p:sp>
          <p:nvSpPr>
            <p:cNvPr id="450" name="Shape 450"/>
            <p:cNvSpPr txBox="1"/>
            <p:nvPr/>
          </p:nvSpPr>
          <p:spPr>
            <a:xfrm>
              <a:off x="4030132" y="843004"/>
              <a:ext cx="4143023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56595E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631AF78-E90D-4006-9565-7FDD545DD155}"/>
              </a:ext>
            </a:extLst>
          </p:cNvPr>
          <p:cNvSpPr txBox="1"/>
          <p:nvPr/>
        </p:nvSpPr>
        <p:spPr>
          <a:xfrm>
            <a:off x="5424616" y="1928860"/>
            <a:ext cx="648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database keeps a log table which is used to record each operation from employees.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EDDB840-ACFE-45B4-A7EE-64C9EEE2A036}"/>
              </a:ext>
            </a:extLst>
          </p:cNvPr>
          <p:cNvSpPr txBox="1"/>
          <p:nvPr/>
        </p:nvSpPr>
        <p:spPr>
          <a:xfrm>
            <a:off x="5194524" y="3576522"/>
            <a:ext cx="648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data in database keeps coherence and practical. </a:t>
            </a:r>
            <a:endParaRPr lang="en-US" sz="3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/>
        </p:nvSpPr>
        <p:spPr>
          <a:xfrm>
            <a:off x="778475" y="646183"/>
            <a:ext cx="5943601" cy="56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85C401"/>
                </a:solidFill>
                <a:latin typeface="Candara"/>
                <a:ea typeface="Candara"/>
                <a:cs typeface="Candara"/>
                <a:sym typeface="Candara"/>
              </a:rPr>
              <a:t>Log management</a:t>
            </a:r>
            <a:endParaRPr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1AF78-E90D-4006-9565-7FDD545DD155}"/>
              </a:ext>
            </a:extLst>
          </p:cNvPr>
          <p:cNvSpPr txBox="1"/>
          <p:nvPr/>
        </p:nvSpPr>
        <p:spPr>
          <a:xfrm>
            <a:off x="778474" y="1210963"/>
            <a:ext cx="8670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database keeps a log table which is used to record each operation from employees. </a:t>
            </a:r>
          </a:p>
          <a:p>
            <a:endParaRPr lang="en-US" sz="2400" dirty="0"/>
          </a:p>
        </p:txBody>
      </p:sp>
      <p:pic>
        <p:nvPicPr>
          <p:cNvPr id="3" name="Picture 2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50916555-EBF3-4840-81A8-3FE03D579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73" y="2411292"/>
            <a:ext cx="8328454" cy="36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69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/>
        </p:nvSpPr>
        <p:spPr>
          <a:xfrm>
            <a:off x="778475" y="646183"/>
            <a:ext cx="5943601" cy="56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400" b="1" dirty="0">
                <a:solidFill>
                  <a:srgbClr val="3EB8CD"/>
                </a:solidFill>
                <a:latin typeface="Candara"/>
                <a:ea typeface="Candara"/>
                <a:cs typeface="Candara"/>
                <a:sym typeface="Candara"/>
              </a:rPr>
              <a:t>Coherence and practical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1AF78-E90D-4006-9565-7FDD545DD155}"/>
              </a:ext>
            </a:extLst>
          </p:cNvPr>
          <p:cNvSpPr txBox="1"/>
          <p:nvPr/>
        </p:nvSpPr>
        <p:spPr>
          <a:xfrm>
            <a:off x="778474" y="1210963"/>
            <a:ext cx="77029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data in database keeps coherence and practical             （reception and doctor, reception and warehouse keeper）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C88D311-A4EC-4993-9131-34B184807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03" y="2041960"/>
            <a:ext cx="7290486" cy="3255662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339D5FE1-6C05-42A2-A3FC-E84C31DDA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04" y="3564760"/>
            <a:ext cx="7290485" cy="28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0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/>
        </p:nvSpPr>
        <p:spPr>
          <a:xfrm>
            <a:off x="778475" y="646183"/>
            <a:ext cx="5943601" cy="56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400" b="1" dirty="0">
                <a:solidFill>
                  <a:srgbClr val="FFA803"/>
                </a:solidFill>
                <a:latin typeface="Candara"/>
                <a:ea typeface="Candara"/>
                <a:cs typeface="Candara"/>
                <a:sym typeface="Candara"/>
              </a:rPr>
              <a:t>Security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1AF78-E90D-4006-9565-7FDD545DD155}"/>
              </a:ext>
            </a:extLst>
          </p:cNvPr>
          <p:cNvSpPr txBox="1"/>
          <p:nvPr/>
        </p:nvSpPr>
        <p:spPr>
          <a:xfrm>
            <a:off x="778474" y="1210963"/>
            <a:ext cx="100750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system focus on solving computer security problems. invisible password, use hash  value of pw to log in, avoid </a:t>
            </a:r>
            <a:r>
              <a:rPr lang="en-US" sz="2400" dirty="0" err="1"/>
              <a:t>sql</a:t>
            </a:r>
            <a:r>
              <a:rPr lang="en-US" sz="2400" dirty="0"/>
              <a:t> injection, avoid </a:t>
            </a:r>
            <a:r>
              <a:rPr lang="en-US" sz="2400" dirty="0" err="1"/>
              <a:t>csrf</a:t>
            </a:r>
            <a:r>
              <a:rPr lang="en-US" sz="2400" dirty="0"/>
              <a:t>, avoid </a:t>
            </a:r>
            <a:r>
              <a:rPr lang="en-US" sz="2400" dirty="0" err="1"/>
              <a:t>xss</a:t>
            </a:r>
            <a:endParaRPr lang="en-US" sz="2400" dirty="0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0CAE02E-1F35-4E29-8A8C-35ED3D509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475" y="2041960"/>
            <a:ext cx="8433487" cy="384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595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A3838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Shape 456"/>
          <p:cNvSpPr txBox="1">
            <a:spLocks noGrp="1"/>
          </p:cNvSpPr>
          <p:nvPr>
            <p:ph type="title" idx="4294967295"/>
          </p:nvPr>
        </p:nvSpPr>
        <p:spPr>
          <a:xfrm>
            <a:off x="2803525" y="3291217"/>
            <a:ext cx="6584950" cy="71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4400"/>
              <a:buFont typeface="Candara"/>
              <a:buNone/>
            </a:pPr>
            <a:r>
              <a:rPr lang="en-US" sz="4400" b="1" i="0" u="none" strike="noStrike" cap="none" dirty="0">
                <a:solidFill>
                  <a:srgbClr val="3A3838"/>
                </a:solidFill>
                <a:latin typeface="Candara"/>
                <a:ea typeface="Candara"/>
                <a:cs typeface="Candara"/>
                <a:sym typeface="Candara"/>
              </a:rPr>
              <a:t>Thank You!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645805" y="375302"/>
            <a:ext cx="9177817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altLang="zh-CN" sz="4400" dirty="0"/>
              <a:t>Syracuse Hospital management system</a:t>
            </a:r>
            <a:endParaRPr lang="en-US" sz="4400" dirty="0"/>
          </a:p>
        </p:txBody>
      </p:sp>
      <p:sp>
        <p:nvSpPr>
          <p:cNvPr id="164" name="Shape 164"/>
          <p:cNvSpPr/>
          <p:nvPr/>
        </p:nvSpPr>
        <p:spPr>
          <a:xfrm rot="2695926">
            <a:off x="11624661" y="4367102"/>
            <a:ext cx="822960" cy="821509"/>
          </a:xfrm>
          <a:custGeom>
            <a:avLst/>
            <a:gdLst/>
            <a:ahLst/>
            <a:cxnLst/>
            <a:rect l="0" t="0" r="0" b="0"/>
            <a:pathLst>
              <a:path w="822960" h="821509" extrusionOk="0">
                <a:moveTo>
                  <a:pt x="40103" y="40103"/>
                </a:moveTo>
                <a:cubicBezTo>
                  <a:pt x="64881" y="15326"/>
                  <a:pt x="99111" y="0"/>
                  <a:pt x="136921" y="0"/>
                </a:cubicBezTo>
                <a:lnTo>
                  <a:pt x="233313" y="0"/>
                </a:lnTo>
                <a:lnTo>
                  <a:pt x="822960" y="591047"/>
                </a:lnTo>
                <a:lnTo>
                  <a:pt x="822960" y="684588"/>
                </a:lnTo>
                <a:cubicBezTo>
                  <a:pt x="822960" y="760207"/>
                  <a:pt x="761658" y="821509"/>
                  <a:pt x="686039" y="821509"/>
                </a:cubicBezTo>
                <a:lnTo>
                  <a:pt x="136921" y="821509"/>
                </a:lnTo>
                <a:cubicBezTo>
                  <a:pt x="61302" y="821509"/>
                  <a:pt x="0" y="760207"/>
                  <a:pt x="0" y="684588"/>
                </a:cubicBezTo>
                <a:lnTo>
                  <a:pt x="0" y="136921"/>
                </a:lnTo>
                <a:cubicBezTo>
                  <a:pt x="0" y="99111"/>
                  <a:pt x="15326" y="64882"/>
                  <a:pt x="40103" y="40103"/>
                </a:cubicBezTo>
                <a:close/>
              </a:path>
            </a:pathLst>
          </a:custGeom>
          <a:solidFill>
            <a:srgbClr val="FF2B2A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928913" y="1481206"/>
            <a:ext cx="1901372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171616"/>
                </a:solidFill>
                <a:latin typeface="Candara"/>
                <a:ea typeface="Candara"/>
                <a:cs typeface="Candara"/>
                <a:sym typeface="Candara"/>
              </a:rPr>
              <a:t>Overview</a:t>
            </a:r>
            <a:endParaRPr sz="2400" dirty="0"/>
          </a:p>
        </p:txBody>
      </p:sp>
      <p:sp useBgFill="1">
        <p:nvSpPr>
          <p:cNvPr id="5" name="TextBox 4">
            <a:extLst>
              <a:ext uri="{FF2B5EF4-FFF2-40B4-BE49-F238E27FC236}">
                <a16:creationId xmlns:a16="http://schemas.microsoft.com/office/drawing/2014/main" id="{F13C9BA8-2036-46D9-85F3-5405AF5518D4}"/>
              </a:ext>
            </a:extLst>
          </p:cNvPr>
          <p:cNvSpPr txBox="1"/>
          <p:nvPr/>
        </p:nvSpPr>
        <p:spPr>
          <a:xfrm>
            <a:off x="928914" y="2493617"/>
            <a:ext cx="8412794" cy="138499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800" dirty="0"/>
              <a:t>Our project is Syracuse Health Center Management System. Our system has realized centralized and unified management of hospital medical information.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1048965" y="3529240"/>
            <a:ext cx="2392326" cy="627321"/>
          </a:xfrm>
          <a:prstGeom prst="roundRect">
            <a:avLst>
              <a:gd name="adj" fmla="val 16667"/>
            </a:avLst>
          </a:prstGeom>
          <a:solidFill>
            <a:srgbClr val="FF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sz="2000" b="1" dirty="0"/>
              <a:t>Administrator Mode</a:t>
            </a:r>
          </a:p>
        </p:txBody>
      </p:sp>
      <p:sp>
        <p:nvSpPr>
          <p:cNvPr id="175" name="Shape 175"/>
          <p:cNvSpPr/>
          <p:nvPr/>
        </p:nvSpPr>
        <p:spPr>
          <a:xfrm>
            <a:off x="1308912" y="2975707"/>
            <a:ext cx="404038" cy="276446"/>
          </a:xfrm>
          <a:prstGeom prst="triangle">
            <a:avLst>
              <a:gd name="adj" fmla="val 50000"/>
            </a:avLst>
          </a:prstGeom>
          <a:solidFill>
            <a:srgbClr val="FF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1090946" y="1747689"/>
            <a:ext cx="839971" cy="818707"/>
          </a:xfrm>
          <a:prstGeom prst="roundRect">
            <a:avLst>
              <a:gd name="adj" fmla="val 16667"/>
            </a:avLst>
          </a:prstGeom>
          <a:solidFill>
            <a:srgbClr val="FF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586596" y="4394260"/>
            <a:ext cx="3407057" cy="19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AutoNum type="arabicPeriod"/>
            </a:pPr>
            <a:r>
              <a:rPr lang="en-US" sz="1600" b="1" dirty="0"/>
              <a:t>Do employee management(update delete employee information)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Do administrator management(update delete administrator information)</a:t>
            </a:r>
          </a:p>
          <a:p>
            <a:pPr marL="342900" indent="-342900">
              <a:buFontTx/>
              <a:buAutoNum type="arabicPeriod"/>
            </a:pPr>
            <a:r>
              <a:rPr lang="en-US" sz="1600" b="1" dirty="0"/>
              <a:t>Do log management to view all the operations of employees</a:t>
            </a:r>
          </a:p>
        </p:txBody>
      </p:sp>
      <p:sp>
        <p:nvSpPr>
          <p:cNvPr id="180" name="Shape 180"/>
          <p:cNvSpPr/>
          <p:nvPr/>
        </p:nvSpPr>
        <p:spPr>
          <a:xfrm>
            <a:off x="6207747" y="3529238"/>
            <a:ext cx="2392326" cy="627321"/>
          </a:xfrm>
          <a:prstGeom prst="roundRect">
            <a:avLst>
              <a:gd name="adj" fmla="val 16667"/>
            </a:avLst>
          </a:prstGeom>
          <a:solidFill>
            <a:srgbClr val="3EB8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000" b="1" dirty="0"/>
              <a:t>Doctor mode </a:t>
            </a:r>
            <a:endParaRPr sz="2000" b="1" dirty="0"/>
          </a:p>
        </p:txBody>
      </p:sp>
      <p:sp>
        <p:nvSpPr>
          <p:cNvPr id="181" name="Shape 181"/>
          <p:cNvSpPr/>
          <p:nvPr/>
        </p:nvSpPr>
        <p:spPr>
          <a:xfrm>
            <a:off x="6597296" y="3010719"/>
            <a:ext cx="404038" cy="276446"/>
          </a:xfrm>
          <a:prstGeom prst="triangle">
            <a:avLst>
              <a:gd name="adj" fmla="val 50000"/>
            </a:avLst>
          </a:prstGeom>
          <a:solidFill>
            <a:srgbClr val="3EB8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6379330" y="1879204"/>
            <a:ext cx="839971" cy="818707"/>
          </a:xfrm>
          <a:prstGeom prst="roundRect">
            <a:avLst>
              <a:gd name="adj" fmla="val 16667"/>
            </a:avLst>
          </a:prstGeom>
          <a:solidFill>
            <a:srgbClr val="3EB8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dirty="0"/>
          </a:p>
        </p:txBody>
      </p:sp>
      <p:sp>
        <p:nvSpPr>
          <p:cNvPr id="184" name="Shape 184"/>
          <p:cNvSpPr txBox="1"/>
          <p:nvPr/>
        </p:nvSpPr>
        <p:spPr>
          <a:xfrm>
            <a:off x="6096000" y="4876965"/>
            <a:ext cx="2511930" cy="89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b="1" dirty="0"/>
              <a:t>1. Edit and view health history;</a:t>
            </a:r>
          </a:p>
          <a:p>
            <a:r>
              <a:rPr lang="en-US" sz="2000" b="1" dirty="0"/>
              <a:t>2. Edit prescription for each patient;</a:t>
            </a:r>
          </a:p>
        </p:txBody>
      </p:sp>
      <p:sp>
        <p:nvSpPr>
          <p:cNvPr id="186" name="Shape 186"/>
          <p:cNvSpPr/>
          <p:nvPr/>
        </p:nvSpPr>
        <p:spPr>
          <a:xfrm>
            <a:off x="3591929" y="3529239"/>
            <a:ext cx="2392326" cy="627321"/>
          </a:xfrm>
          <a:prstGeom prst="roundRect">
            <a:avLst>
              <a:gd name="adj" fmla="val 16667"/>
            </a:avLst>
          </a:prstGeom>
          <a:solidFill>
            <a:srgbClr val="85C4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000" b="1" dirty="0"/>
              <a:t>Receptionist mode</a:t>
            </a:r>
            <a:endParaRPr sz="2000" b="1" dirty="0"/>
          </a:p>
        </p:txBody>
      </p:sp>
      <p:sp>
        <p:nvSpPr>
          <p:cNvPr id="187" name="Shape 187"/>
          <p:cNvSpPr/>
          <p:nvPr/>
        </p:nvSpPr>
        <p:spPr>
          <a:xfrm rot="10800000">
            <a:off x="3993654" y="4271700"/>
            <a:ext cx="404038" cy="276446"/>
          </a:xfrm>
          <a:prstGeom prst="triangle">
            <a:avLst>
              <a:gd name="adj" fmla="val 50000"/>
            </a:avLst>
          </a:prstGeom>
          <a:solidFill>
            <a:srgbClr val="85C4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3775686" y="4646001"/>
            <a:ext cx="839971" cy="818707"/>
          </a:xfrm>
          <a:prstGeom prst="roundRect">
            <a:avLst>
              <a:gd name="adj" fmla="val 16667"/>
            </a:avLst>
          </a:prstGeom>
          <a:solidFill>
            <a:srgbClr val="85C4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90" name="Shape 190"/>
          <p:cNvSpPr txBox="1"/>
          <p:nvPr/>
        </p:nvSpPr>
        <p:spPr>
          <a:xfrm>
            <a:off x="3591928" y="1441286"/>
            <a:ext cx="2787401" cy="157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1</a:t>
            </a:r>
            <a:r>
              <a:rPr lang="en-US" sz="2000" b="1" dirty="0"/>
              <a:t>.manage appointments and register a health history record for new patients. </a:t>
            </a:r>
          </a:p>
          <a:p>
            <a:r>
              <a:rPr lang="en-US" sz="2000" b="1" dirty="0"/>
              <a:t>2. handle the patient to pay and get medicine.</a:t>
            </a:r>
          </a:p>
        </p:txBody>
      </p:sp>
      <p:sp>
        <p:nvSpPr>
          <p:cNvPr id="192" name="Shape 192"/>
          <p:cNvSpPr/>
          <p:nvPr/>
        </p:nvSpPr>
        <p:spPr>
          <a:xfrm>
            <a:off x="8698765" y="3537774"/>
            <a:ext cx="2392326" cy="627321"/>
          </a:xfrm>
          <a:prstGeom prst="roundRect">
            <a:avLst>
              <a:gd name="adj" fmla="val 16667"/>
            </a:avLst>
          </a:prstGeom>
          <a:solidFill>
            <a:srgbClr val="FFA8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000" b="1" dirty="0"/>
              <a:t>Warehouse mode </a:t>
            </a:r>
            <a:endParaRPr sz="2000" b="1" dirty="0"/>
          </a:p>
        </p:txBody>
      </p:sp>
      <p:sp>
        <p:nvSpPr>
          <p:cNvPr id="193" name="Shape 193"/>
          <p:cNvSpPr/>
          <p:nvPr/>
        </p:nvSpPr>
        <p:spPr>
          <a:xfrm rot="10800000">
            <a:off x="8931705" y="4271700"/>
            <a:ext cx="404038" cy="276446"/>
          </a:xfrm>
          <a:prstGeom prst="triangle">
            <a:avLst>
              <a:gd name="adj" fmla="val 50000"/>
            </a:avLst>
          </a:prstGeom>
          <a:solidFill>
            <a:srgbClr val="FFA8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Shape 194"/>
          <p:cNvSpPr/>
          <p:nvPr/>
        </p:nvSpPr>
        <p:spPr>
          <a:xfrm>
            <a:off x="8713738" y="4739262"/>
            <a:ext cx="839971" cy="818707"/>
          </a:xfrm>
          <a:prstGeom prst="roundRect">
            <a:avLst>
              <a:gd name="adj" fmla="val 16667"/>
            </a:avLst>
          </a:prstGeom>
          <a:solidFill>
            <a:srgbClr val="FFA8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8638963" y="1847630"/>
            <a:ext cx="2511930" cy="89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altLang="zh-CN" sz="2000" b="1" dirty="0"/>
              <a:t>Edit &amp; Update Medicine Information</a:t>
            </a:r>
            <a:endParaRPr sz="2800" dirty="0"/>
          </a:p>
        </p:txBody>
      </p:sp>
      <p:sp>
        <p:nvSpPr>
          <p:cNvPr id="198" name="Shape 198"/>
          <p:cNvSpPr txBox="1"/>
          <p:nvPr/>
        </p:nvSpPr>
        <p:spPr>
          <a:xfrm>
            <a:off x="370045" y="304456"/>
            <a:ext cx="9286760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altLang="zh-CN" sz="4400" dirty="0"/>
              <a:t>Syracuse Hospital management system</a:t>
            </a:r>
            <a:endParaRPr lang="en-US" sz="4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56595E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9330CF-FD7E-4D99-8F0E-3D76F2BADDFE}"/>
              </a:ext>
            </a:extLst>
          </p:cNvPr>
          <p:cNvSpPr/>
          <p:nvPr/>
        </p:nvSpPr>
        <p:spPr>
          <a:xfrm>
            <a:off x="914400" y="777179"/>
            <a:ext cx="17790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/>
              <a:t>Login page</a:t>
            </a:r>
            <a:endParaRPr lang="zh-CN" altLang="en-US" sz="2800" b="1" dirty="0"/>
          </a:p>
        </p:txBody>
      </p:sp>
      <p:pic>
        <p:nvPicPr>
          <p:cNvPr id="5" name="Picture 4" descr="A sign on the side of a road&#10;&#10;Description generated with high confidence">
            <a:extLst>
              <a:ext uri="{FF2B5EF4-FFF2-40B4-BE49-F238E27FC236}">
                <a16:creationId xmlns:a16="http://schemas.microsoft.com/office/drawing/2014/main" id="{5B2B6370-983D-46C2-B38C-8A41D92CB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268" y="1455674"/>
            <a:ext cx="9299275" cy="516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76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910942" y="523096"/>
            <a:ext cx="4075125" cy="627321"/>
          </a:xfrm>
          <a:prstGeom prst="roundRect">
            <a:avLst>
              <a:gd name="adj" fmla="val 16667"/>
            </a:avLst>
          </a:prstGeom>
          <a:solidFill>
            <a:srgbClr val="FF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altLang="zh-CN" sz="2000" b="1" dirty="0"/>
              <a:t>Administrator Mode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690113" y="1350896"/>
            <a:ext cx="10161917" cy="19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AutoNum type="arabicPeriod"/>
            </a:pPr>
            <a:r>
              <a:rPr lang="en-US" sz="2400" b="1" dirty="0"/>
              <a:t>Do employee management(update delete employee information)</a:t>
            </a:r>
          </a:p>
          <a:p>
            <a:pPr marL="342900" indent="-342900">
              <a:buFontTx/>
              <a:buAutoNum type="arabicPeriod"/>
            </a:pPr>
            <a:r>
              <a:rPr lang="en-US" sz="2400" b="1" dirty="0"/>
              <a:t>Do administrator management(update delete administrator information)</a:t>
            </a:r>
          </a:p>
          <a:p>
            <a:pPr marL="342900" indent="-342900">
              <a:buFontTx/>
              <a:buAutoNum type="arabicPeriod"/>
            </a:pPr>
            <a:r>
              <a:rPr lang="en-US" sz="2400" b="1" dirty="0"/>
              <a:t>Do log management to view all the operations of employees</a:t>
            </a:r>
          </a:p>
        </p:txBody>
      </p:sp>
      <p:sp>
        <p:nvSpPr>
          <p:cNvPr id="198" name="Shape 198"/>
          <p:cNvSpPr txBox="1"/>
          <p:nvPr/>
        </p:nvSpPr>
        <p:spPr>
          <a:xfrm>
            <a:off x="370045" y="304456"/>
            <a:ext cx="8965697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56595E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id="3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D71473EB-02C9-4046-9210-BC6D65B64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72" y="2772682"/>
            <a:ext cx="8350370" cy="378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1107081" y="616593"/>
            <a:ext cx="3878547" cy="627321"/>
          </a:xfrm>
          <a:prstGeom prst="roundRect">
            <a:avLst>
              <a:gd name="adj" fmla="val 16667"/>
            </a:avLst>
          </a:prstGeom>
          <a:solidFill>
            <a:srgbClr val="85C4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800" b="1" dirty="0"/>
              <a:t>Receptionist mode</a:t>
            </a:r>
            <a:endParaRPr sz="2800" b="1" dirty="0"/>
          </a:p>
        </p:txBody>
      </p:sp>
      <p:sp>
        <p:nvSpPr>
          <p:cNvPr id="190" name="Shape 190"/>
          <p:cNvSpPr txBox="1"/>
          <p:nvPr/>
        </p:nvSpPr>
        <p:spPr>
          <a:xfrm>
            <a:off x="914400" y="1441286"/>
            <a:ext cx="7504981" cy="157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dirty="0"/>
              <a:t>1</a:t>
            </a:r>
            <a:r>
              <a:rPr lang="en-US" sz="2800" b="1" dirty="0"/>
              <a:t>.manage appointments and register a health history record for new patients. </a:t>
            </a:r>
          </a:p>
          <a:p>
            <a:r>
              <a:rPr lang="en-US" sz="2800" b="1" dirty="0"/>
              <a:t>2. handle the patient to pay and get medicine.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E257D3E-4217-45B0-9716-EDAA9CBA3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81" y="3014024"/>
            <a:ext cx="7919049" cy="35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07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1107081" y="616593"/>
            <a:ext cx="3878547" cy="627321"/>
          </a:xfrm>
          <a:prstGeom prst="roundRect">
            <a:avLst>
              <a:gd name="adj" fmla="val 16667"/>
            </a:avLst>
          </a:prstGeom>
          <a:solidFill>
            <a:srgbClr val="85C4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800" b="1" dirty="0"/>
              <a:t>Receptionist mode</a:t>
            </a:r>
            <a:endParaRPr sz="2800" b="1" dirty="0"/>
          </a:p>
        </p:txBody>
      </p:sp>
      <p:sp>
        <p:nvSpPr>
          <p:cNvPr id="190" name="Shape 190"/>
          <p:cNvSpPr txBox="1"/>
          <p:nvPr/>
        </p:nvSpPr>
        <p:spPr>
          <a:xfrm>
            <a:off x="914400" y="1441286"/>
            <a:ext cx="7504981" cy="157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b="1" dirty="0"/>
              <a:t>1. Edit and view health history;</a:t>
            </a:r>
          </a:p>
          <a:p>
            <a:r>
              <a:rPr lang="en-US" sz="2400" b="1" dirty="0"/>
              <a:t>2. Edit prescription for each patient;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E257D3E-4217-45B0-9716-EDAA9CBA3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81" y="3014024"/>
            <a:ext cx="7919049" cy="3569071"/>
          </a:xfrm>
          <a:prstGeom prst="rect">
            <a:avLst/>
          </a:prstGeom>
        </p:spPr>
      </p:pic>
      <p:sp>
        <p:nvSpPr>
          <p:cNvPr id="5" name="Shape 180">
            <a:extLst>
              <a:ext uri="{FF2B5EF4-FFF2-40B4-BE49-F238E27FC236}">
                <a16:creationId xmlns:a16="http://schemas.microsoft.com/office/drawing/2014/main" id="{98EC741F-049C-4A94-B040-79B963D20EC4}"/>
              </a:ext>
            </a:extLst>
          </p:cNvPr>
          <p:cNvSpPr/>
          <p:nvPr/>
        </p:nvSpPr>
        <p:spPr>
          <a:xfrm>
            <a:off x="1107080" y="616592"/>
            <a:ext cx="3878547" cy="627321"/>
          </a:xfrm>
          <a:prstGeom prst="roundRect">
            <a:avLst>
              <a:gd name="adj" fmla="val 16667"/>
            </a:avLst>
          </a:prstGeom>
          <a:solidFill>
            <a:srgbClr val="3EB8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800" b="1" dirty="0"/>
              <a:t>Doctor mode </a:t>
            </a:r>
            <a:endParaRPr sz="2800" b="1" dirty="0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86B0553-EFEC-49C4-B718-BC3949D06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674" y="3014024"/>
            <a:ext cx="7894717" cy="356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96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1107081" y="616593"/>
            <a:ext cx="3878547" cy="627321"/>
          </a:xfrm>
          <a:prstGeom prst="roundRect">
            <a:avLst>
              <a:gd name="adj" fmla="val 16667"/>
            </a:avLst>
          </a:prstGeom>
          <a:solidFill>
            <a:srgbClr val="FFA8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2400" b="1" dirty="0">
                <a:solidFill>
                  <a:schemeClr val="lt1"/>
                </a:solidFill>
                <a:latin typeface="Calibri"/>
                <a:cs typeface="Calibri"/>
              </a:rPr>
              <a:t>Warehouse mode 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914400" y="1441286"/>
            <a:ext cx="8574657" cy="157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b="1" dirty="0"/>
              <a:t>Warehouse mode is used to record the medicine inventory. For example, after a patient has got his/her medicine, warehouse keeper should update the quantity of this kind of medicine via our system.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E257D3E-4217-45B0-9716-EDAA9CBA3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81" y="3014024"/>
            <a:ext cx="7919049" cy="3569071"/>
          </a:xfrm>
          <a:prstGeom prst="rect">
            <a:avLst/>
          </a:prstGeom>
        </p:spPr>
      </p:pic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1D8608E-5A98-437C-89F6-00D187F33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081" y="3014025"/>
            <a:ext cx="7919049" cy="359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8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/>
        </p:nvSpPr>
        <p:spPr>
          <a:xfrm>
            <a:off x="914400" y="2352822"/>
            <a:ext cx="7349706" cy="2975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altLang="zh-CN" sz="2400" b="1" dirty="0"/>
              <a:t>Database: MySQL</a:t>
            </a:r>
          </a:p>
          <a:p>
            <a:endParaRPr lang="en-US" altLang="zh-CN" sz="2400" b="1" dirty="0"/>
          </a:p>
          <a:p>
            <a:r>
              <a:rPr lang="en-US" altLang="zh-CN" sz="2400" b="1" dirty="0"/>
              <a:t>Server: Tomcat</a:t>
            </a:r>
          </a:p>
          <a:p>
            <a:endParaRPr lang="en-US" altLang="zh-CN" sz="2400" b="1" dirty="0"/>
          </a:p>
          <a:p>
            <a:r>
              <a:rPr lang="en-US" altLang="zh-CN" sz="2400" b="1" dirty="0" err="1"/>
              <a:t>Jsp</a:t>
            </a:r>
            <a:r>
              <a:rPr lang="en-US" altLang="zh-CN" sz="2400" b="1" dirty="0"/>
              <a:t>, Servlet,</a:t>
            </a:r>
            <a:r>
              <a:rPr lang="zh-CN" altLang="en-US" sz="2400" b="1" dirty="0"/>
              <a:t> </a:t>
            </a:r>
            <a:r>
              <a:rPr lang="en-US" altLang="zh-CN" sz="2400" b="1" dirty="0" err="1"/>
              <a:t>Jdbc</a:t>
            </a:r>
            <a:r>
              <a:rPr lang="en-US" altLang="zh-CN" sz="2400" b="1" dirty="0"/>
              <a:t>, Js, Ajax </a:t>
            </a:r>
            <a:endParaRPr lang="zh-CN" altLang="en-US" sz="24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9330CF-FD7E-4D99-8F0E-3D76F2BADDFE}"/>
              </a:ext>
            </a:extLst>
          </p:cNvPr>
          <p:cNvSpPr/>
          <p:nvPr/>
        </p:nvSpPr>
        <p:spPr>
          <a:xfrm>
            <a:off x="914400" y="777179"/>
            <a:ext cx="6758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/>
              <a:t>Development Environment and key Technics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67861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463</TotalTime>
  <Words>400</Words>
  <Application>Microsoft Macintosh PowerPoint</Application>
  <PresentationFormat>Widescreen</PresentationFormat>
  <Paragraphs>68</Paragraphs>
  <Slides>15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Candara</vt:lpstr>
      <vt:lpstr>Calibri</vt:lpstr>
      <vt:lpstr>等线</vt:lpstr>
      <vt:lpstr>Arial</vt:lpstr>
      <vt:lpstr>Calibri Light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Xiaojun Zhang</cp:lastModifiedBy>
  <cp:revision>20</cp:revision>
  <dcterms:modified xsi:type="dcterms:W3CDTF">2018-04-30T11:39:55Z</dcterms:modified>
</cp:coreProperties>
</file>